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8"/>
  </p:notesMasterIdLst>
  <p:sldIdLst>
    <p:sldId id="256" r:id="rId2"/>
    <p:sldId id="264" r:id="rId3"/>
    <p:sldId id="263" r:id="rId4"/>
    <p:sldId id="265" r:id="rId5"/>
    <p:sldId id="266" r:id="rId6"/>
    <p:sldId id="258" r:id="rId7"/>
    <p:sldId id="262" r:id="rId8"/>
    <p:sldId id="268" r:id="rId9"/>
    <p:sldId id="270" r:id="rId10"/>
    <p:sldId id="272" r:id="rId11"/>
    <p:sldId id="271" r:id="rId12"/>
    <p:sldId id="273" r:id="rId13"/>
    <p:sldId id="267" r:id="rId14"/>
    <p:sldId id="274" r:id="rId15"/>
    <p:sldId id="261" r:id="rId16"/>
    <p:sldId id="260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2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7BD0E-E044-4C3B-9DB0-59602E36DF0F}" type="datetimeFigureOut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93BE3-FAB6-46A6-99D5-FE992305848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0494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161853-34B8-4D90-A0FA-2B9B7D3C7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3069C76-2A50-47BF-8DBA-EA31B18F9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D01BF1-D981-41C6-B15B-00DE583BA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E5C7C-DA93-489B-BCCD-339280CFC1A0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03E5D3C-0BD6-4404-9D88-67B52841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C9D92C-1BE8-46E9-AC99-9B6458F8D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20244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404215-29C3-4E1E-9789-66F8EDE73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B5207F1-5A1D-41D0-A731-882A73CA9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3A3E136-DCBE-467C-8ECE-B55A34609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C0D5-0422-4754-9B2C-656BCE82E935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DA44067-29EC-478D-9901-280D3E89A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65125BB-C068-414C-BD96-AFE3E8466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2034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CC9C378-D150-4FB0-8E2D-8399BB86CF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ABA6AB3-8FF3-40AC-B574-756515A971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B28ACB4-2F76-4881-9D42-496B21526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5FC2-57B5-4D93-948E-13D0DA17044A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6954039-9347-48E4-AF65-BD2DB1947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221A8B-99DE-45F3-ACFF-F51718EA3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5456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5EFC1C-6F99-4475-A396-9D19E6E1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1772B9-B865-4A2C-A026-4B31F8D0A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47CBC68-C041-49EC-9C8E-2998E162A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9C52-694F-4082-9D0E-DC4AE08B5DBD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EA9DBB0-CCBB-41AE-99C6-EB6820E25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3D0C7F-B1B7-4234-9293-9ADF5375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7870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C9D808-A7C6-4BE5-9303-417989271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E84F875-85EF-4AE5-A86A-1BAFB70EB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997933-6EFC-4391-ADCA-B35B0E887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A32-CF74-4608-AB61-EC30289C29BD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68B35-09E1-4655-B1E0-8F5E16D02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88F81AA-4FD3-4894-8E79-81E51D472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80696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903205-38DB-4503-A8F9-7065E4871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A0E1574-9116-40A0-8D48-6FA958BCD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23ADF75-7692-40D7-8A57-63D6DBBC4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845B9F3-9D80-4E7A-BAEC-A7F107D9A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991F8-0484-4929-A12A-2958968B9C42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10B1E4F-0394-4AFB-87D5-303BDB8C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0B5CEF7-896B-4E26-AE0F-D6424298E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6742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C6F0A7-1412-40A4-BCD7-F11138BF2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C3BAE2-2CD5-454C-92A9-393528B72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A9C0C1A-7727-4D26-A495-1F8173A98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63551B9-7888-4FA3-8286-7214B13D91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A53F59D-7571-48C5-9A17-8BF7788E4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D58527C-64A0-466E-842B-A971033A0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5DC3-F7B9-4A89-A2A0-2E2A6D1D980B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0D7A0F9-ABC8-49AD-A980-152260A3C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62E6844-7D2F-4CCF-8834-9CBF1BFF0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040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E8E80B-4316-44BD-B607-A04AC7736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2D4A251-6DB9-497B-8DC5-71129C7A8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AB0A0-CB51-4EA9-912B-FFCEDA3184CB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5CCD19E-0777-4A5C-BDE5-4CDD94DA4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856B3B7-DF06-430E-A569-A62317122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9539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0F50317-2DBD-4B90-9410-EE146ECD4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D770-FB97-4BC0-B478-A9C79709AF4C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A895BD1-1B4F-4BF7-8AD9-3F56E5804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444EF6F-11C4-4B0D-9E53-E9396ABCB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2317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23B67D-7F1E-40AE-B5D5-3F4D9C0BC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B32F0A-A6E1-47E8-9FC8-3A733C9F9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F02C45E-9479-4F12-AAB1-051508AD1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5329489-D30A-4594-BAE9-87B3FDC9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EB957-F967-4B6D-870E-B4267DE4C71E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37817A7-3DEC-414F-8967-91D1D9A9F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FFC3060-BCD1-4B5D-9067-FDBFF9D09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7313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18E885-C5BE-4BD0-8122-909831111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4F5A850-BEEB-49DF-A3B8-00B296FFA5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03701BA-2C42-4F3A-A771-E531EF5524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54E2948-66B7-4165-AF95-5698BE049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3A502-0A43-4EFE-BCA4-D484723667DE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DD70996-FE3C-426D-BE80-A94E2BBD3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A4CC9A2-A9C7-4C18-9841-749403C3E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406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CE3164A-3480-4E68-AACE-5B3112A62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6B59BF2-62B7-44F8-838E-4D534C2DC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F8F653-C779-4A2B-80EC-D8EE20F563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8B510-37D8-4C39-B0EC-C8199D508F20}" type="datetime1">
              <a:rPr lang="zh-TW" altLang="en-US" smtClean="0"/>
              <a:t>2025/3/30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4AC2A3-EAE7-4A2B-9421-D83EDB86CD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84CA15-044C-44B6-A6B7-B8CB0166F6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51351-A191-4FCD-BC78-DE1D92F0A9A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6703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8D8E13-CE1C-4288-9F1A-93B65AD2DF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匈牙利算法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391288C-1889-4B1E-93DA-827897B007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2649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4E097A-8A8F-4FD4-9391-912108775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Hierarchical-DBSCAN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E85C7B-3E52-4ECD-A849-520265C56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832" y="1422213"/>
            <a:ext cx="10932462" cy="5070662"/>
          </a:xfrm>
        </p:spPr>
        <p:txBody>
          <a:bodyPr>
            <a:no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第四步：讓群集自然浮出來（建立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Condensed Tree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我們現在要讓雷達圖中的「目標群」自己浮現出來：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把所有連線（邊）都換成「密度分數」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（密度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 1 / MRD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，越小的距離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越高密度）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 startAt="2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從密度最高的地方開始，一層一層往下掃描</a:t>
            </a: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每當某條邊的密度不夠了（太低），就把它剪掉。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 startAt="3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 startAt="3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每當有新的一群出現，就記住：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什麼時候出生？（密度門檻是多少）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什麼時候又被剪掉了？（密度門檻是多少）</a:t>
            </a:r>
          </a:p>
        </p:txBody>
      </p:sp>
      <p:sp>
        <p:nvSpPr>
          <p:cNvPr id="5" name="投影片編號版面配置區 6">
            <a:extLst>
              <a:ext uri="{FF2B5EF4-FFF2-40B4-BE49-F238E27FC236}">
                <a16:creationId xmlns:a16="http://schemas.microsoft.com/office/drawing/2014/main" id="{1CA19FF6-69A7-4105-AB65-AB9EA3E18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64111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4E097A-8A8F-4FD4-9391-912108775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Hierarchical-DBSCAN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E85C7B-3E52-4ECD-A849-520265C56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832" y="1422213"/>
            <a:ext cx="10932462" cy="4667250"/>
          </a:xfrm>
        </p:spPr>
        <p:txBody>
          <a:bodyPr>
            <a:no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第四步：讓群集自然浮出來（建立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Condensed Tree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 startAt="4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根據這群在撐了多久（活的密度區間）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×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人數，算出這群的「穩定性」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📈 穩定性越高，代表這一群「很團結又撐很久」！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 startAt="5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最後我們只保留「穩定性夠高的群」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若某個母群比子群總和還穩定 → 保留母群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若子群總穩定性高於母群 → 捨棄母群、保留子群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最終結果：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每個點都會被標上：它屬於哪一群（群集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或是沒有歸屬 →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-1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（雜訊）</a:t>
            </a:r>
          </a:p>
        </p:txBody>
      </p:sp>
      <p:sp>
        <p:nvSpPr>
          <p:cNvPr id="5" name="投影片編號版面配置區 6">
            <a:extLst>
              <a:ext uri="{FF2B5EF4-FFF2-40B4-BE49-F238E27FC236}">
                <a16:creationId xmlns:a16="http://schemas.microsoft.com/office/drawing/2014/main" id="{1CA19FF6-69A7-4105-AB65-AB9EA3E18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ED9F8E9-1DE7-40BB-8486-835AE24EA5AF}"/>
              </a:ext>
            </a:extLst>
          </p:cNvPr>
          <p:cNvSpPr txBox="1"/>
          <p:nvPr/>
        </p:nvSpPr>
        <p:spPr>
          <a:xfrm>
            <a:off x="8041341" y="3360585"/>
            <a:ext cx="388171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A1         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穩定性高於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A4+A5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/      \        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A3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穩定性低於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A6+A7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A2       A3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/  \        / \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A4 A5  A6 A7</a:t>
            </a: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最終選出群集：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☑ A2   ←（比 A4+A5 穩）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☑ A6   ←（與 A7 合起來比 A3 穩）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☑ A7</a:t>
            </a:r>
          </a:p>
        </p:txBody>
      </p:sp>
    </p:spTree>
    <p:extLst>
      <p:ext uri="{BB962C8B-B14F-4D97-AF65-F5344CB8AC3E}">
        <p14:creationId xmlns:p14="http://schemas.microsoft.com/office/powerpoint/2010/main" val="2433053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4512838C-E1BB-40F4-B69A-F5DE544DD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041" y="120838"/>
            <a:ext cx="10053918" cy="6737162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9ED346D-A726-433D-AD54-CC65EC1AD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5639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DAE356-2815-42F1-9A24-38ABE4158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Hierarchical-DBSCAN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6B90BF2-AF7A-4179-9244-CCB5D39AF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5200" y="1885619"/>
            <a:ext cx="5374781" cy="4031085"/>
          </a:xfrm>
        </p:spPr>
      </p:pic>
      <p:sp>
        <p:nvSpPr>
          <p:cNvPr id="6" name="投影片編號版面配置區 6">
            <a:extLst>
              <a:ext uri="{FF2B5EF4-FFF2-40B4-BE49-F238E27FC236}">
                <a16:creationId xmlns:a16="http://schemas.microsoft.com/office/drawing/2014/main" id="{DF426D0E-0564-469B-B83F-1176261A5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D30549F-2618-457C-BA74-1C169CDC1C23}"/>
              </a:ext>
            </a:extLst>
          </p:cNvPr>
          <p:cNvSpPr txBox="1"/>
          <p:nvPr/>
        </p:nvSpPr>
        <p:spPr>
          <a:xfrm>
            <a:off x="838200" y="3116331"/>
            <a:ext cx="5638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圖示：對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Binary Map 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上的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HDBSCAN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判斷有幾個獨立目標，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並標上</a:t>
            </a:r>
            <a:r>
              <a:rPr lang="zh-TW" altLang="fr-FR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各群中心（</a:t>
            </a:r>
            <a:r>
              <a:rPr lang="fr-FR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Cluster </a:t>
            </a:r>
            <a:r>
              <a:rPr lang="fr-FR" altLang="zh-TW"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Centroids</a:t>
            </a:r>
            <a:r>
              <a:rPr lang="zh-TW" altLang="fr-FR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80399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1F0AE7-6666-4920-A436-F88C51C8A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endParaRPr lang="zh-TW" altLang="en-US" dirty="0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60D06B1E-A9D5-4749-A006-A8A3ECAAB1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33444"/>
              </p:ext>
            </p:extLst>
          </p:nvPr>
        </p:nvGraphicFramePr>
        <p:xfrm>
          <a:off x="838200" y="1825625"/>
          <a:ext cx="10515600" cy="3981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55297309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115313757"/>
                    </a:ext>
                  </a:extLst>
                </a:gridCol>
              </a:tblGrid>
              <a:tr h="3981206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65430"/>
                  </a:ext>
                </a:extLst>
              </a:tr>
            </a:tbl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47D45C6-20FB-495A-BD56-CDBBDDB77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1351-A191-4FCD-BC78-DE1D92F0A9AE}" type="slidenum">
              <a:rPr lang="zh-TW" altLang="en-US" smtClean="0"/>
              <a:t>14</a:t>
            </a:fld>
            <a:endParaRPr lang="zh-TW" altLang="en-US"/>
          </a:p>
        </p:txBody>
      </p:sp>
      <p:pic>
        <p:nvPicPr>
          <p:cNvPr id="6" name="hdbscan_result_video">
            <a:hlinkClick r:id="" action="ppaction://media"/>
            <a:extLst>
              <a:ext uri="{FF2B5EF4-FFF2-40B4-BE49-F238E27FC236}">
                <a16:creationId xmlns:a16="http://schemas.microsoft.com/office/drawing/2014/main" id="{BB36F4CD-BEB2-44BC-9022-D0B2A96524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39630" y="1920753"/>
            <a:ext cx="3600450" cy="3790950"/>
          </a:xfrm>
          <a:prstGeom prst="rect">
            <a:avLst/>
          </a:prstGeom>
        </p:spPr>
      </p:pic>
      <p:pic>
        <p:nvPicPr>
          <p:cNvPr id="7" name="rdm_raw_video">
            <a:hlinkClick r:id="" action="ppaction://media"/>
            <a:extLst>
              <a:ext uri="{FF2B5EF4-FFF2-40B4-BE49-F238E27FC236}">
                <a16:creationId xmlns:a16="http://schemas.microsoft.com/office/drawing/2014/main" id="{87047C1D-338C-4913-80B0-9889A4E565F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1060" y="1920753"/>
            <a:ext cx="4794850" cy="383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698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DAE356-2815-42F1-9A24-38ABE4158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Hierarchical-DBSCAN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6B90BF2-AF7A-4179-9244-CCB5D39AF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44450" y="2995818"/>
            <a:ext cx="5546919" cy="1818229"/>
          </a:xfr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21A5792-A034-43A2-AD49-D24BBE1A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11127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F45CC5-353D-4108-9571-026132209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8A4749-60AD-4D55-A4FE-B37E02FF6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CC76DEF-1CF9-4C8A-9E18-BC1AA1E14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/>
              <a:t>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62589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C7E164-C26C-4213-B435-66CBBB2DC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KSOC</a:t>
            </a:r>
            <a:r>
              <a:rPr lang="zh-TW" altLang="en-US" dirty="0"/>
              <a:t> </a:t>
            </a:r>
            <a:r>
              <a:rPr lang="en-US" altLang="zh-TW" dirty="0"/>
              <a:t>TOOL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56FCD95-43D3-45DC-A4BD-833338456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83111"/>
            <a:ext cx="7064130" cy="4802187"/>
          </a:xfrm>
        </p:spPr>
      </p:pic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48E2991-1BC6-450C-B969-B990C3747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內容版面配置區 4">
            <a:extLst>
              <a:ext uri="{FF2B5EF4-FFF2-40B4-BE49-F238E27FC236}">
                <a16:creationId xmlns:a16="http://schemas.microsoft.com/office/drawing/2014/main" id="{FA7B6A4E-28FA-4EC2-8CE7-4AF3B8CD0F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843" y="1583112"/>
            <a:ext cx="3494063" cy="465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848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DAE356-2815-42F1-9A24-38ABE4158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Range Doppler Map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6B90BF2-AF7A-4179-9244-CCB5D39AF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759" y="1966302"/>
            <a:ext cx="5486411" cy="3657607"/>
          </a:xfr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2700D85C-EFBB-48DD-B4E5-794D420D87AF}"/>
              </a:ext>
            </a:extLst>
          </p:cNvPr>
          <p:cNvSpPr txBox="1"/>
          <p:nvPr/>
        </p:nvSpPr>
        <p:spPr>
          <a:xfrm>
            <a:off x="838200" y="1690688"/>
            <a:ext cx="56388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橫軸：速度（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Velocity, cm/s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負值：物體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靠近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雷達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正值：物體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遠離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雷達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縱軸：距離（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Range, cm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顯示物體與雷達之間的相對距離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顏色：反射訊號強度（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Amplitude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數值範圍約為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～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越紅色代表反射訊號越強，表示該位置有較明顯的目標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越藍色代表反射訊號弱，表示背景或無明顯物體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2400" dirty="0"/>
          </a:p>
        </p:txBody>
      </p:sp>
      <p:sp>
        <p:nvSpPr>
          <p:cNvPr id="8" name="投影片編號版面配置區 6">
            <a:extLst>
              <a:ext uri="{FF2B5EF4-FFF2-40B4-BE49-F238E27FC236}">
                <a16:creationId xmlns:a16="http://schemas.microsoft.com/office/drawing/2014/main" id="{AB521842-5632-44F3-A0C9-18163DBC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50143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C77051-4C1C-4A65-8238-69BE90C41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CFAR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運作原理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B13C2C-41F4-451C-8A30-4FEBE222B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649"/>
            <a:ext cx="1085177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CFAR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Constant False Alarm Rate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）是一種自適應門檻的目標檢測方法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目的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：從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RDM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中自動調整判別門檻，偵測出可能的目標，避免誤報。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基本概念：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對每一個像素位置計算一個局部門檻值（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threshold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該門檻值來自周圍「參考區域」的背景能量平均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若目標像素的值大於門檻值，就判定為真實目標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7" name="表格 4">
            <a:extLst>
              <a:ext uri="{FF2B5EF4-FFF2-40B4-BE49-F238E27FC236}">
                <a16:creationId xmlns:a16="http://schemas.microsoft.com/office/drawing/2014/main" id="{BCFF8ADB-E712-4B40-B89C-4D1C5C7CD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8408318"/>
              </p:ext>
            </p:extLst>
          </p:nvPr>
        </p:nvGraphicFramePr>
        <p:xfrm>
          <a:off x="2303180" y="4828540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7246">
                  <a:extLst>
                    <a:ext uri="{9D8B030D-6E8A-4147-A177-3AD203B41FA5}">
                      <a16:colId xmlns:a16="http://schemas.microsoft.com/office/drawing/2014/main" val="65513011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784474535"/>
                    </a:ext>
                  </a:extLst>
                </a:gridCol>
                <a:gridCol w="4279153">
                  <a:extLst>
                    <a:ext uri="{9D8B030D-6E8A-4147-A177-3AD203B41FA5}">
                      <a16:colId xmlns:a16="http://schemas.microsoft.com/office/drawing/2014/main" val="2333283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參數項目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071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Guard Cells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(2, 2)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防止目標能量污染背景估算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170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Reference Cells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(5, 5)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用來估算背景能量，計算門檻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318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Scale Factor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3.0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放大平均能量來作為門檻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285068"/>
                  </a:ext>
                </a:extLst>
              </a:tr>
            </a:tbl>
          </a:graphicData>
        </a:graphic>
      </p:graphicFrame>
      <p:sp>
        <p:nvSpPr>
          <p:cNvPr id="10" name="投影片編號版面配置區 6">
            <a:extLst>
              <a:ext uri="{FF2B5EF4-FFF2-40B4-BE49-F238E27FC236}">
                <a16:creationId xmlns:a16="http://schemas.microsoft.com/office/drawing/2014/main" id="{FA033ECC-9096-4668-8DA8-9821B9F0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4436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C77051-4C1C-4A65-8238-69BE90C41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CFAR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運算流程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B13C2C-41F4-451C-8A30-4FEBE222B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56293" cy="4351338"/>
          </a:xfrm>
        </p:spPr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選擇一個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cell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作為目標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cell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cell under test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在該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cell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四周設置參考區（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Reference Cells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功能：估計背景雜訊水準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 startAt="3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設置守衛區（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Guard Cells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功能：避免目標能量污染背景平均值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計算參考區平均值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× scale factor =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門檻值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比較目標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cell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是否超過門檻 → 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超過則為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（目標）否則為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（背景）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088EE7-2093-49D6-972C-F8F27C9D3B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46814" y="1466181"/>
            <a:ext cx="4442723" cy="392563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E09EFA7D-BF99-424E-9187-C6B257CC91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813" y="5391817"/>
            <a:ext cx="4442724" cy="421861"/>
          </a:xfrm>
          <a:prstGeom prst="rect">
            <a:avLst/>
          </a:prstGeom>
        </p:spPr>
      </p:pic>
      <p:sp>
        <p:nvSpPr>
          <p:cNvPr id="9" name="投影片編號版面配置區 6">
            <a:extLst>
              <a:ext uri="{FF2B5EF4-FFF2-40B4-BE49-F238E27FC236}">
                <a16:creationId xmlns:a16="http://schemas.microsoft.com/office/drawing/2014/main" id="{ED7BE9C6-AD56-4386-8126-5C8EAC369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1647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DAE356-2815-42F1-9A24-38ABE4158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CFAR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應用與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Binary Map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6B90BF2-AF7A-4179-9244-CCB5D39AF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15200" y="1885619"/>
            <a:ext cx="5374781" cy="4031086"/>
          </a:xfr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700A2EBA-2345-49A6-86FD-EFC7C5F67CC3}"/>
              </a:ext>
            </a:extLst>
          </p:cNvPr>
          <p:cNvSpPr txBox="1"/>
          <p:nvPr/>
        </p:nvSpPr>
        <p:spPr>
          <a:xfrm>
            <a:off x="1035424" y="2829205"/>
            <a:ext cx="5638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圖示：經過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CFAR 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處理後的結果，形成一張二值影像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白色：判定為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目標（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黑色：判定為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背景（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6">
            <a:extLst>
              <a:ext uri="{FF2B5EF4-FFF2-40B4-BE49-F238E27FC236}">
                <a16:creationId xmlns:a16="http://schemas.microsoft.com/office/drawing/2014/main" id="{BEB8A77D-E2CD-4713-B3AB-A0075951C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30260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DAE356-2815-42F1-9A24-38ABE4158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Hierarchical-DBSCAN</a:t>
            </a:r>
            <a:endParaRPr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F5C37BA0-B383-4F4F-A457-4E0BB75F9F7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414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HDBSCAN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是是一種基於密度的群集演算法，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DBSCAN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的改進版，適合找出 形狀不規則、大小不一的群集，並可自動濾除噪聲點。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第一步：計算每個點的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core distance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，用最近鄰演算法（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KNN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）找出每個點到它的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k-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th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最近鄰居的距離。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假設點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周圍有很多點靠得很近，那它的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core distance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會是：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➡️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很小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→ 表示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在一個高密度區。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如果點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周圍的點很遠，只有少數幾個點在附近：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➡️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core distance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就會變大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→ 表示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在低密度區或邊界。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投影片編號版面配置區 6">
            <a:extLst>
              <a:ext uri="{FF2B5EF4-FFF2-40B4-BE49-F238E27FC236}">
                <a16:creationId xmlns:a16="http://schemas.microsoft.com/office/drawing/2014/main" id="{1E8AB262-9940-40BC-8359-CEB370AF3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8281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4E097A-8A8F-4FD4-9391-912108775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Hierarchical-DBSCAN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A0E85C7B-3E52-4ECD-A849-520265C562C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835" y="1422213"/>
                <a:ext cx="11353800" cy="4667250"/>
              </a:xfrm>
            </p:spPr>
            <p:txBody>
              <a:bodyPr>
                <a:noAutofit/>
              </a:bodyPr>
              <a:lstStyle/>
              <a:p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第二步：計算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Mutual Reachability Distance(MRD)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，對於任意兩個點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 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和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B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，相互可達距離定義為：</a:t>
                </a:r>
                <a:endParaRPr lang="en-US" altLang="zh-TW" sz="24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0" indent="0">
                  <a:buNone/>
                </a:pPr>
                <a:endParaRPr lang="en-US" altLang="zh-TW" sz="24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𝑀𝑅𝐷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𝐴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 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𝐵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 = </m:t>
                      </m:r>
                      <m:r>
                        <m:rPr>
                          <m:sty m:val="p"/>
                        </m:rP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max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⁡(</m:t>
                      </m:r>
                      <m:r>
                        <a:rPr lang="en-US" altLang="zh-TW" sz="2400" i="1" dirty="0" err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𝑐𝑜𝑟𝑒</m:t>
                      </m:r>
                      <m:r>
                        <a:rPr lang="en-US" altLang="zh-TW" sz="2400" i="1" dirty="0" err="1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_</m:t>
                      </m:r>
                      <m:r>
                        <a:rPr lang="en-US" altLang="zh-TW" sz="2400" i="1" dirty="0" err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𝑑𝑖𝑠𝑡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𝐴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), </m:t>
                      </m:r>
                      <m:r>
                        <a:rPr lang="en-US" altLang="zh-TW" sz="2400" i="1" dirty="0" err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𝑐𝑜𝑟𝑒</m:t>
                      </m:r>
                      <m:r>
                        <a:rPr lang="en-US" altLang="zh-TW" sz="2400" i="1" dirty="0" err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_</m:t>
                      </m:r>
                      <m:r>
                        <a:rPr lang="en-US" altLang="zh-TW" sz="2400" i="1" dirty="0" err="1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𝑑𝑖𝑠𝑡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𝐵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), 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𝑑𝑖𝑠𝑡𝑎𝑛𝑐𝑒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(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𝐴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, 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𝐵</m:t>
                      </m:r>
                      <m:r>
                        <a:rPr lang="en-US" altLang="zh-TW" sz="2400" i="1" dirty="0" smtClean="0">
                          <a:latin typeface="Cambria Math" panose="02040503050406030204" pitchFamily="18" charset="0"/>
                          <a:ea typeface="微軟正黑體" panose="020B0604030504040204" pitchFamily="34" charset="-120"/>
                        </a:rPr>
                        <m:t>))</m:t>
                      </m:r>
                    </m:oMath>
                  </m:oMathPara>
                </a14:m>
                <a:endParaRPr lang="en-US" altLang="zh-TW" sz="24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0" indent="0">
                  <a:buNone/>
                </a:pPr>
                <a:endParaRPr lang="en-US" altLang="zh-TW" sz="24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如果單純用歐氏距離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distance(A, B)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，可能會因為噪聲或離群點讓結果不穩。</a:t>
                </a:r>
                <a:endParaRPr lang="en-US" altLang="zh-TW" sz="24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把兩點代表「密度尺度」的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core distance 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一起考慮，可以讓「低密度區」之間的連接代價提高 。</a:t>
                </a:r>
                <a:endParaRPr lang="en-US" altLang="zh-TW" sz="24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sz="24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假設有兩個點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 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和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B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：</a:t>
                </a:r>
                <a:r>
                  <a:rPr lang="en-US" altLang="zh-TW" sz="2400" dirty="0" err="1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core_dist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(A)=3.0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</a:t>
                </a:r>
                <a:r>
                  <a:rPr lang="en-US" altLang="zh-TW" sz="2400" dirty="0" err="1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core_dist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(B)=2.5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distance(A, B)=1.2</a:t>
                </a:r>
              </a:p>
              <a:p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MRD(A, B) =3.0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，即使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、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B 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本身距離很近（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1.2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），只要其中一個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core distance 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很大（例如 </a:t>
                </a:r>
                <a:r>
                  <a:rPr lang="en-US" altLang="zh-TW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 </a:t>
                </a:r>
                <a:r>
                  <a:rPr lang="zh-TW" altLang="en-US" sz="24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在低密度區），那麼這條連接就會被當作「不容易連起來」。</a:t>
                </a:r>
                <a:endParaRPr lang="en-US" altLang="zh-TW" sz="24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zh-TW" altLang="en-US" dirty="0"/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A0E85C7B-3E52-4ECD-A849-520265C562C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835" y="1422213"/>
                <a:ext cx="11353800" cy="4667250"/>
              </a:xfrm>
              <a:blipFill>
                <a:blip r:embed="rId2"/>
                <a:stretch>
                  <a:fillRect l="-805" t="-1697" r="-1503" b="-861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投影片編號版面配置區 6">
            <a:extLst>
              <a:ext uri="{FF2B5EF4-FFF2-40B4-BE49-F238E27FC236}">
                <a16:creationId xmlns:a16="http://schemas.microsoft.com/office/drawing/2014/main" id="{1CA19FF6-69A7-4105-AB65-AB9EA3E18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13595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4E097A-8A8F-4FD4-9391-912108775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Hierarchical-DBSCAN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E85C7B-3E52-4ECD-A849-520265C56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836" y="1422213"/>
            <a:ext cx="5320552" cy="4667250"/>
          </a:xfrm>
        </p:spPr>
        <p:txBody>
          <a:bodyPr>
            <a:no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第三步：建立最小生成樹（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Minimum Spanning Tree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把每個資料點當成一個節點。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每兩個點之間的邊權重是他們的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MRD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Kruskal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演算法找到一棵能連接所有點、總邊長最短的樹。</a:t>
            </a:r>
          </a:p>
        </p:txBody>
      </p:sp>
      <p:sp>
        <p:nvSpPr>
          <p:cNvPr id="5" name="投影片編號版面配置區 6">
            <a:extLst>
              <a:ext uri="{FF2B5EF4-FFF2-40B4-BE49-F238E27FC236}">
                <a16:creationId xmlns:a16="http://schemas.microsoft.com/office/drawing/2014/main" id="{1CA19FF6-69A7-4105-AB65-AB9EA3E18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</a:t>
            </a:r>
            <a:endParaRPr lang="zh-TW" altLang="en-US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C9921EF-958D-42DC-AEF2-5D47EFDD3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649" y="1422213"/>
            <a:ext cx="6370845" cy="439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527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334</TotalTime>
  <Words>1059</Words>
  <Application>Microsoft Office PowerPoint</Application>
  <PresentationFormat>寬螢幕</PresentationFormat>
  <Paragraphs>129</Paragraphs>
  <Slides>16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2" baseType="lpstr">
      <vt:lpstr>微軟正黑體</vt:lpstr>
      <vt:lpstr>Arial</vt:lpstr>
      <vt:lpstr>Calibri</vt:lpstr>
      <vt:lpstr>Calibri Light</vt:lpstr>
      <vt:lpstr>Cambria Math</vt:lpstr>
      <vt:lpstr>Office 佈景主題</vt:lpstr>
      <vt:lpstr>匈牙利算法</vt:lpstr>
      <vt:lpstr>KSOC TOOL</vt:lpstr>
      <vt:lpstr>Range Doppler Map</vt:lpstr>
      <vt:lpstr>CFAR 運作原理</vt:lpstr>
      <vt:lpstr>CFAR 運算流程</vt:lpstr>
      <vt:lpstr>CFAR 應用與 Binary Map</vt:lpstr>
      <vt:lpstr>Hierarchical-DBSCAN</vt:lpstr>
      <vt:lpstr>Hierarchical-DBSCAN</vt:lpstr>
      <vt:lpstr>Hierarchical-DBSCAN</vt:lpstr>
      <vt:lpstr>Hierarchical-DBSCAN</vt:lpstr>
      <vt:lpstr>Hierarchical-DBSCAN</vt:lpstr>
      <vt:lpstr>PowerPoint 簡報</vt:lpstr>
      <vt:lpstr>Hierarchical-DBSCAN</vt:lpstr>
      <vt:lpstr>DEMO</vt:lpstr>
      <vt:lpstr>Hierarchical-DBSCAN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匈牙利算法</dc:title>
  <dc:creator>信中 張</dc:creator>
  <cp:lastModifiedBy>信中 張</cp:lastModifiedBy>
  <cp:revision>140</cp:revision>
  <dcterms:created xsi:type="dcterms:W3CDTF">2025-03-30T12:13:15Z</dcterms:created>
  <dcterms:modified xsi:type="dcterms:W3CDTF">2025-03-30T17:47:33Z</dcterms:modified>
</cp:coreProperties>
</file>

<file path=docProps/thumbnail.jpeg>
</file>